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71" r:id="rId4"/>
    <p:sldId id="274" r:id="rId5"/>
    <p:sldId id="275" r:id="rId6"/>
    <p:sldId id="276" r:id="rId7"/>
    <p:sldId id="279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60" r:id="rId16"/>
  </p:sldIdLst>
  <p:sldSz cx="12192000" cy="6858000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web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eb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Прогнозирование конечных свойств новых материалов (композиционных материалов).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Никифоров Денис Николаевич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621790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Удаление шумов из </a:t>
              </a:r>
              <a:r>
                <a:rPr lang="ru-RU" sz="28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датасета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Дополнительная информация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EE25B8-6AC2-569D-302A-A96DB1970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534677"/>
            <a:ext cx="4619335" cy="461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B8C008-30EA-C889-4E5C-8C245C5F7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240"/>
          <a:stretch/>
        </p:blipFill>
        <p:spPr>
          <a:xfrm>
            <a:off x="843937" y="1590969"/>
            <a:ext cx="2673813" cy="4489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4E34E6-4DA9-8F5F-1270-7CE9BF658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904" y="3606342"/>
            <a:ext cx="2712063" cy="2282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0D43C5-9128-1183-BCEC-5DC1EF8D98AB}"/>
              </a:ext>
            </a:extLst>
          </p:cNvPr>
          <p:cNvSpPr txBox="1"/>
          <p:nvPr/>
        </p:nvSpPr>
        <p:spPr>
          <a:xfrm>
            <a:off x="8474034" y="1865975"/>
            <a:ext cx="3080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/>
              <a:t>- </a:t>
            </a:r>
            <a:r>
              <a:rPr lang="en-US" dirty="0"/>
              <a:t> </a:t>
            </a:r>
            <a:r>
              <a:rPr lang="ru-RU" dirty="0"/>
              <a:t>Удаление шумов медианным фильтром и фильтром Калмана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6089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621790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Удаление шумов из </a:t>
              </a:r>
              <a:r>
                <a:rPr lang="ru-RU" sz="28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датасета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Дополнительная информация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81C0C2F-CB9E-AE69-D431-E94CDB649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89"/>
          <a:stretch/>
        </p:blipFill>
        <p:spPr bwMode="auto">
          <a:xfrm>
            <a:off x="430420" y="1493010"/>
            <a:ext cx="2015991" cy="92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453EAE-575E-969D-0A2C-9BE74B2296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4"/>
          <a:stretch/>
        </p:blipFill>
        <p:spPr bwMode="auto">
          <a:xfrm>
            <a:off x="267033" y="3774189"/>
            <a:ext cx="2179378" cy="109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9E814B-566E-7EF9-5C0E-1C260DE24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04" y="1556858"/>
            <a:ext cx="5743726" cy="444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674B92-B00E-4537-6645-FF90FF461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2"/>
          <a:stretch/>
        </p:blipFill>
        <p:spPr bwMode="auto">
          <a:xfrm>
            <a:off x="380154" y="4965455"/>
            <a:ext cx="1982064" cy="109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1A87DC-3A8F-773B-879F-A9B807212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/>
          <a:stretch/>
        </p:blipFill>
        <p:spPr bwMode="auto">
          <a:xfrm>
            <a:off x="444069" y="2595642"/>
            <a:ext cx="1886832" cy="10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18198-D4A8-DE76-6E9E-00161D22DBF8}"/>
              </a:ext>
            </a:extLst>
          </p:cNvPr>
          <p:cNvSpPr txBox="1"/>
          <p:nvPr/>
        </p:nvSpPr>
        <p:spPr>
          <a:xfrm>
            <a:off x="8474034" y="1865975"/>
            <a:ext cx="3080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/>
              <a:t>- </a:t>
            </a:r>
            <a:r>
              <a:rPr lang="en-US" dirty="0"/>
              <a:t> </a:t>
            </a:r>
            <a:r>
              <a:rPr lang="ru-RU" dirty="0"/>
              <a:t>Удаление выбросов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9393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Модуль упругости при растяжении, Гпа и Прочность при растяжении, МПа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6428702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 регрессионных моделей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37A107C-8818-D8DC-2EBE-07EF4B6D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76" y="1915445"/>
            <a:ext cx="5443855" cy="28124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F381C7-540F-5E06-087F-808A1604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76" y="5072067"/>
            <a:ext cx="5353147" cy="9547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636A34E-BFDE-7EBC-7D15-99E89635D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82" y="1915445"/>
            <a:ext cx="5597525" cy="222186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4822D3-449D-3A9D-3C81-8A6BAAE2A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482" y="4972574"/>
            <a:ext cx="5443855" cy="10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3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Удовлетворительные результаты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6890520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 регрессионных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" name="Google Shape;175;p7">
            <a:extLst>
              <a:ext uri="{FF2B5EF4-FFF2-40B4-BE49-F238E27FC236}">
                <a16:creationId xmlns:a16="http://schemas.microsoft.com/office/drawing/2014/main" id="{636470E5-005E-246B-3E0C-1FEE7CF39C8F}"/>
              </a:ext>
            </a:extLst>
          </p:cNvPr>
          <p:cNvSpPr/>
          <p:nvPr/>
        </p:nvSpPr>
        <p:spPr>
          <a:xfrm>
            <a:off x="8412937" y="1486090"/>
            <a:ext cx="3470313" cy="49312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76;p7">
            <a:extLst>
              <a:ext uri="{FF2B5EF4-FFF2-40B4-BE49-F238E27FC236}">
                <a16:creationId xmlns:a16="http://schemas.microsoft.com/office/drawing/2014/main" id="{BC4BDCE8-5DC4-2AD9-3F71-16FE4AFC966F}"/>
              </a:ext>
            </a:extLst>
          </p:cNvPr>
          <p:cNvSpPr txBox="1"/>
          <p:nvPr/>
        </p:nvSpPr>
        <p:spPr>
          <a:xfrm>
            <a:off x="8315305" y="31540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A292E4-2563-01DD-4EDE-79F7D0090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7" y="2024308"/>
            <a:ext cx="4670012" cy="203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115DA52-2303-657B-3DE5-2B94AE9AA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8" y="4230981"/>
            <a:ext cx="4670012" cy="2037477"/>
          </a:xfrm>
          <a:prstGeom prst="rect">
            <a:avLst/>
          </a:prstGeom>
        </p:spPr>
      </p:pic>
      <p:pic>
        <p:nvPicPr>
          <p:cNvPr id="5122" name="Picture 2" descr="Ryan Gosling">
            <a:extLst>
              <a:ext uri="{FF2B5EF4-FFF2-40B4-BE49-F238E27FC236}">
                <a16:creationId xmlns:a16="http://schemas.microsoft.com/office/drawing/2014/main" id="{10CB0CED-B3AD-4C06-4479-BE1780A4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163" y="4669609"/>
            <a:ext cx="3037860" cy="158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Разные типы нейросетей были обучены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6428702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 нейронных сетей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7ACB6A6-33EF-7171-1286-CD1563F3F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47575"/>
              </p:ext>
            </p:extLst>
          </p:nvPr>
        </p:nvGraphicFramePr>
        <p:xfrm>
          <a:off x="442101" y="2110911"/>
          <a:ext cx="10925464" cy="1752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31128">
                  <a:extLst>
                    <a:ext uri="{9D8B030D-6E8A-4147-A177-3AD203B41FA5}">
                      <a16:colId xmlns:a16="http://schemas.microsoft.com/office/drawing/2014/main" val="121706076"/>
                    </a:ext>
                  </a:extLst>
                </a:gridCol>
                <a:gridCol w="1496290">
                  <a:extLst>
                    <a:ext uri="{9D8B030D-6E8A-4147-A177-3AD203B41FA5}">
                      <a16:colId xmlns:a16="http://schemas.microsoft.com/office/drawing/2014/main" val="1832531211"/>
                    </a:ext>
                  </a:extLst>
                </a:gridCol>
                <a:gridCol w="1634837">
                  <a:extLst>
                    <a:ext uri="{9D8B030D-6E8A-4147-A177-3AD203B41FA5}">
                      <a16:colId xmlns:a16="http://schemas.microsoft.com/office/drawing/2014/main" val="25231643"/>
                    </a:ext>
                  </a:extLst>
                </a:gridCol>
                <a:gridCol w="1431636">
                  <a:extLst>
                    <a:ext uri="{9D8B030D-6E8A-4147-A177-3AD203B41FA5}">
                      <a16:colId xmlns:a16="http://schemas.microsoft.com/office/drawing/2014/main" val="439027277"/>
                    </a:ext>
                  </a:extLst>
                </a:gridCol>
                <a:gridCol w="1773382">
                  <a:extLst>
                    <a:ext uri="{9D8B030D-6E8A-4147-A177-3AD203B41FA5}">
                      <a16:colId xmlns:a16="http://schemas.microsoft.com/office/drawing/2014/main" val="1465435871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val="6714450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450215" algn="just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 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R2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RMSE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MAE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 hangingPunct="0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MAPE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 hangingPunct="0">
                        <a:lnSpc>
                          <a:spcPct val="150000"/>
                        </a:lnSpc>
                      </a:pPr>
                      <a:r>
                        <a:rPr lang="ru-RU" sz="1400" kern="100" dirty="0" err="1">
                          <a:effectLst/>
                        </a:rPr>
                        <a:t>max_error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6161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DummyRegressor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-0.014993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/>
                        <a:t>0.200563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/>
                        <a:t>0.157719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1.650086e+13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/>
                        <a:t>0.509286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18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MLPRegressor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0.218544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0.175983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0.135013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1.442920e+13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0.46255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67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just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Нейросеть переобученная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0.118761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0.186881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0.14111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5.037199e+12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0.520695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624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just" hangingPunct="0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Нейросеть с ранней остановкой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0.208985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0.177056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0.135422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5.625733e+12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0.666826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508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just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Нейросеть </a:t>
                      </a:r>
                      <a:r>
                        <a:rPr lang="ru-RU" sz="1400" kern="100" dirty="0" err="1">
                          <a:effectLst/>
                        </a:rPr>
                        <a:t>dropout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-0.349995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0.231305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0.173923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3.329039e+12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r" hangingPunct="0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0.791174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2523936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DCFEA4-171A-1938-EC38-09B79244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03" y="4070378"/>
            <a:ext cx="5992001" cy="216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0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5375756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Этапы выполнения работы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18C87D8-FAD2-3E6E-C247-27CCCDE7A264}"/>
              </a:ext>
            </a:extLst>
          </p:cNvPr>
          <p:cNvSpPr txBox="1"/>
          <p:nvPr/>
        </p:nvSpPr>
        <p:spPr>
          <a:xfrm>
            <a:off x="465246" y="1791116"/>
            <a:ext cx="10655336" cy="389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rgbClr val="0046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rgbClr val="0046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Предобработка данных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rgbClr val="0046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обучение регрессионных моделей для прогнозирования «Модуль упругости при растяжении, ГПа» и</a:t>
            </a:r>
            <a:r>
              <a:rPr lang="en-US" sz="2400" dirty="0">
                <a:solidFill>
                  <a:srgbClr val="0046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dirty="0">
                <a:solidFill>
                  <a:srgbClr val="0046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«Прочность при растяжении, МПа»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rgbClr val="0046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Построение нейронной сети для рекомендации «Соотношение матрица-наполнитель»</a:t>
            </a:r>
            <a:endParaRPr lang="en-US" sz="2400" dirty="0">
              <a:solidFill>
                <a:srgbClr val="0046A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621790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Дополнительная информация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E085E0F-8CA9-CE5B-A46E-19F3CB36F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65"/>
          <a:stretch/>
        </p:blipFill>
        <p:spPr>
          <a:xfrm>
            <a:off x="776088" y="1493010"/>
            <a:ext cx="2838798" cy="47688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5CED2E-8EB6-D918-5A9E-CD4EEC582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35"/>
          <a:stretch/>
        </p:blipFill>
        <p:spPr>
          <a:xfrm>
            <a:off x="3814425" y="1493010"/>
            <a:ext cx="2974302" cy="42846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FE32E8-A657-EC2A-5C34-87880B1ACEBF}"/>
              </a:ext>
            </a:extLst>
          </p:cNvPr>
          <p:cNvSpPr txBox="1"/>
          <p:nvPr/>
        </p:nvSpPr>
        <p:spPr>
          <a:xfrm>
            <a:off x="8474034" y="1865975"/>
            <a:ext cx="30806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400" dirty="0"/>
              <a:t>- описательная статистика данного </a:t>
            </a:r>
            <a:r>
              <a:rPr lang="ru-RU" sz="1400" dirty="0" err="1"/>
              <a:t>датасета</a:t>
            </a:r>
            <a:r>
              <a:rPr lang="ru-RU" sz="1400" dirty="0"/>
              <a:t>;</a:t>
            </a:r>
          </a:p>
          <a:p>
            <a:pPr lvl="0"/>
            <a:r>
              <a:rPr lang="ru-RU" sz="1400" dirty="0"/>
              <a:t>- визуальный анализ гистограмм;</a:t>
            </a:r>
          </a:p>
          <a:p>
            <a:pPr lvl="0"/>
            <a:r>
              <a:rPr lang="ru-RU" sz="1400" dirty="0"/>
              <a:t>- визуальный анализ диаграмм размаха («ящик с усами»);</a:t>
            </a:r>
          </a:p>
          <a:p>
            <a:pPr lvl="0"/>
            <a:r>
              <a:rPr lang="ru-RU" sz="1400" dirty="0"/>
              <a:t>- проверка нормальности распределения по критерию Пирсона;</a:t>
            </a:r>
          </a:p>
          <a:p>
            <a:pPr lvl="0"/>
            <a:r>
              <a:rPr lang="ru-RU" sz="1400" dirty="0"/>
              <a:t>- анализ попарных графиков рассеяния переменных;</a:t>
            </a:r>
          </a:p>
          <a:p>
            <a:pPr lvl="0"/>
            <a:r>
              <a:rPr lang="ru-RU" sz="1400" dirty="0"/>
              <a:t>- корреляционный анализ c целью поиска коэффициентов</a:t>
            </a: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621790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Дополнительная информация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6EF59C-EB3B-08F6-194E-7B8B054BCB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61" y="1664018"/>
            <a:ext cx="3251281" cy="325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518048-4BAC-78B8-F85D-8E3B0EDBD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467" y="1591681"/>
            <a:ext cx="4223066" cy="3240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36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621790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Дополнительная информация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1D9B10-1DA6-B1E6-37ED-2AE10E92F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" r="7086" b="-1"/>
          <a:stretch/>
        </p:blipFill>
        <p:spPr bwMode="auto">
          <a:xfrm>
            <a:off x="966830" y="3298526"/>
            <a:ext cx="6387515" cy="2603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66BF00-37C6-041C-70F5-F790B2FCB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80" y="1493010"/>
            <a:ext cx="6267761" cy="15457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898FC-7AD6-F965-FB40-E15318B50E7E}"/>
              </a:ext>
            </a:extLst>
          </p:cNvPr>
          <p:cNvSpPr txBox="1"/>
          <p:nvPr/>
        </p:nvSpPr>
        <p:spPr>
          <a:xfrm>
            <a:off x="8474034" y="1865975"/>
            <a:ext cx="3080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/>
              <a:t>- Удаление выбросов методом </a:t>
            </a:r>
            <a:r>
              <a:rPr lang="ru-RU" dirty="0" err="1"/>
              <a:t>межквартильных</a:t>
            </a:r>
            <a:r>
              <a:rPr lang="ru-RU" dirty="0"/>
              <a:t> расстояний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9993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621790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FDAA2-1B4D-8957-3B86-5DE24EC9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1" y="1703192"/>
            <a:ext cx="5184548" cy="306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FF0671-AB42-1E71-56A2-52B95A05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960" y="1703192"/>
            <a:ext cx="5231795" cy="29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8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Модуль упругости при растяжении, Гпа и Прочность при растяжении, МПа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6428702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 регрессионных моделей</a:t>
              </a: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3945DD-B931-E3A1-6506-C6B429B3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35" y="1908684"/>
            <a:ext cx="5133695" cy="25430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7C9330-8A09-B807-945E-7A889A19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83" y="4949318"/>
            <a:ext cx="4918381" cy="9636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1C08EA-3BFE-822A-5D5E-D3E062CA6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567" y="1939621"/>
            <a:ext cx="5953283" cy="21353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50B6A1-68AE-238D-DFFD-3567D9663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60"/>
          <a:stretch/>
        </p:blipFill>
        <p:spPr bwMode="auto">
          <a:xfrm>
            <a:off x="5941770" y="4949318"/>
            <a:ext cx="5709920" cy="923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63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Неудовлетворительные результаты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6890520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Обучение регрессионных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" name="Google Shape;175;p7">
            <a:extLst>
              <a:ext uri="{FF2B5EF4-FFF2-40B4-BE49-F238E27FC236}">
                <a16:creationId xmlns:a16="http://schemas.microsoft.com/office/drawing/2014/main" id="{636470E5-005E-246B-3E0C-1FEE7CF39C8F}"/>
              </a:ext>
            </a:extLst>
          </p:cNvPr>
          <p:cNvSpPr/>
          <p:nvPr/>
        </p:nvSpPr>
        <p:spPr>
          <a:xfrm>
            <a:off x="8412937" y="1486090"/>
            <a:ext cx="3470313" cy="49312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76;p7">
            <a:extLst>
              <a:ext uri="{FF2B5EF4-FFF2-40B4-BE49-F238E27FC236}">
                <a16:creationId xmlns:a16="http://schemas.microsoft.com/office/drawing/2014/main" id="{BC4BDCE8-5DC4-2AD9-3F71-16FE4AFC966F}"/>
              </a:ext>
            </a:extLst>
          </p:cNvPr>
          <p:cNvSpPr txBox="1"/>
          <p:nvPr/>
        </p:nvSpPr>
        <p:spPr>
          <a:xfrm>
            <a:off x="8315305" y="31540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Watch Ryan Gosling, Harrison Ford in Eerie 'Blade Runner: 2049' Trailer –  Rolling Stone">
            <a:extLst>
              <a:ext uri="{FF2B5EF4-FFF2-40B4-BE49-F238E27FC236}">
                <a16:creationId xmlns:a16="http://schemas.microsoft.com/office/drawing/2014/main" id="{9AA5FF32-36E1-908B-0FA2-D8003429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011" y="4404922"/>
            <a:ext cx="3266164" cy="183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1AF77C-DC48-4933-977A-031E2299B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0" y="1934837"/>
            <a:ext cx="6085696" cy="206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9C9C0B-3991-9839-8262-04B12D8E0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0" y="4404922"/>
            <a:ext cx="6085696" cy="2029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02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621790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Анализ полученных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Дополнительная информация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2584C9-164F-84E1-4A9A-381B47E69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1" y="1358390"/>
            <a:ext cx="6119954" cy="479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A54D73-573D-7218-0E46-4DDA4B45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209" y="3786491"/>
            <a:ext cx="2909454" cy="2182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0C33EF-18D7-689E-C9FC-B101E63C4D1C}"/>
              </a:ext>
            </a:extLst>
          </p:cNvPr>
          <p:cNvSpPr txBox="1"/>
          <p:nvPr/>
        </p:nvSpPr>
        <p:spPr>
          <a:xfrm>
            <a:off x="8474034" y="1865975"/>
            <a:ext cx="30806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/>
              <a:t>- Кластеризация данных с заменой параметром главным компонентов по методу </a:t>
            </a:r>
            <a:r>
              <a:rPr lang="en-US" dirty="0"/>
              <a:t>PCA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79757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1058</TotalTime>
  <Words>284</Words>
  <Application>Microsoft Office PowerPoint</Application>
  <PresentationFormat>Широкоэкранный</PresentationFormat>
  <Paragraphs>95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ALS Sector Bold</vt:lpstr>
      <vt:lpstr>Arial</vt:lpstr>
      <vt:lpstr>ALS Sector Regular</vt:lpstr>
      <vt:lpstr>Times New Roman</vt:lpstr>
      <vt:lpstr>Open Sans</vt:lpstr>
      <vt:lpstr>Wingdings</vt:lpstr>
      <vt:lpstr>Noto Sans Symbols</vt:lpstr>
      <vt:lpstr>Tahoma</vt:lpstr>
      <vt:lpstr>If,kjyVUNE_28012021</vt:lpstr>
      <vt:lpstr>Прогнозирование конечных свойств новых материалов (композиционных материалов).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dnikiforov</cp:lastModifiedBy>
  <cp:revision>100</cp:revision>
  <dcterms:created xsi:type="dcterms:W3CDTF">2021-02-24T09:03:25Z</dcterms:created>
  <dcterms:modified xsi:type="dcterms:W3CDTF">2023-10-12T11:17:51Z</dcterms:modified>
</cp:coreProperties>
</file>